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08000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4" autoAdjust="0"/>
  </p:normalViewPr>
  <p:slideViewPr>
    <p:cSldViewPr>
      <p:cViewPr varScale="1">
        <p:scale>
          <a:sx n="82" d="100"/>
          <a:sy n="82" d="100"/>
        </p:scale>
        <p:origin x="-3276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32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9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16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2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72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36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9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62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53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77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4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88D37-438D-43EF-A4C6-590E476E4079}" type="datetimeFigureOut">
              <a:rPr kumimoji="1" lang="ja-JP" altLang="en-US" smtClean="0"/>
              <a:t>2019/3/25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53D43-5021-4066-AD7D-9F2E571E6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039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7300" y="-4674"/>
            <a:ext cx="6858000" cy="9180512"/>
          </a:xfrm>
          <a:prstGeom prst="rect">
            <a:avLst/>
          </a:prstGeom>
          <a:blipFill dpi="0" rotWithShape="1"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39213" y="3654252"/>
            <a:ext cx="5842115" cy="18626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 spc="5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crosoft Himalaya" panose="01010100010101010101" pitchFamily="2" charset="0"/>
                <a:ea typeface="HGS創英角ﾎﾟｯﾌﾟ体" panose="040B0A00000000000000" pitchFamily="50" charset="-128"/>
                <a:cs typeface="Microsoft Himalaya" panose="01010100010101010101" pitchFamily="2" charset="0"/>
              </a:rPr>
              <a:t>採れたて完熟トマトの</a:t>
            </a:r>
            <a:r>
              <a:rPr lang="en-US" altLang="ja-JP" sz="4000" b="1" spc="5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/>
            </a:r>
            <a:br>
              <a:rPr lang="en-US" altLang="ja-JP" sz="4000" b="1" spc="5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ja-JP" altLang="en-US" sz="4000" b="1" spc="5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crosoft Himalaya" panose="01010100010101010101" pitchFamily="2" charset="0"/>
                <a:ea typeface="HGS創英角ﾎﾟｯﾌﾟ体" panose="040B0A00000000000000" pitchFamily="50" charset="-128"/>
                <a:cs typeface="Microsoft Himalaya" panose="01010100010101010101" pitchFamily="2" charset="0"/>
              </a:rPr>
              <a:t>丸かじり！</a:t>
            </a:r>
            <a:endParaRPr lang="en-US" altLang="ja-JP" sz="4000" b="1" spc="50" dirty="0" smtClean="0">
              <a:ln w="12700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icrosoft Himalaya" panose="01010100010101010101" pitchFamily="2" charset="0"/>
              <a:ea typeface="HGS創英角ﾎﾟｯﾌﾟ体" panose="040B0A00000000000000" pitchFamily="50" charset="-128"/>
              <a:cs typeface="Microsoft Himalaya" panose="01010100010101010101" pitchFamily="2" charset="0"/>
            </a:endParaRPr>
          </a:p>
          <a:p>
            <a:r>
              <a:rPr lang="ja-JP" altLang="en-US" sz="4000" b="1" spc="50" dirty="0" smtClean="0">
                <a:ln w="12700" cmpd="sng">
                  <a:solidFill>
                    <a:srgbClr val="FFC000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crosoft Himalaya" panose="01010100010101010101" pitchFamily="2" charset="0"/>
                <a:ea typeface="HGS創英角ﾎﾟｯﾌﾟ体" panose="040B0A00000000000000" pitchFamily="50" charset="-128"/>
                <a:cs typeface="Microsoft Himalaya" panose="01010100010101010101" pitchFamily="2" charset="0"/>
              </a:rPr>
              <a:t>体験しませんか！</a:t>
            </a:r>
            <a:endParaRPr lang="ja-JP" altLang="en-US" sz="4000" b="1" spc="50" dirty="0">
              <a:ln w="12700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icrosoft Himalaya" panose="01010100010101010101" pitchFamily="2" charset="0"/>
              <a:ea typeface="HGS創英角ﾎﾟｯﾌﾟ体" panose="040B0A00000000000000" pitchFamily="50" charset="-128"/>
              <a:cs typeface="Microsoft Himalaya" panose="01010100010101010101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478" y="1338089"/>
            <a:ext cx="2496255" cy="18721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0768" y="1320647"/>
            <a:ext cx="2520280" cy="1889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16200000">
            <a:off x="5151450" y="5005197"/>
            <a:ext cx="1735082" cy="115672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タイトル 1"/>
          <p:cNvSpPr txBox="1">
            <a:spLocks/>
          </p:cNvSpPr>
          <p:nvPr/>
        </p:nvSpPr>
        <p:spPr>
          <a:xfrm>
            <a:off x="764705" y="365035"/>
            <a:ext cx="5616623" cy="1008112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遊子川トマトオーナー大募集！</a:t>
            </a:r>
            <a:endParaRPr lang="ja-JP" altLang="en-US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38406" y="1594265"/>
            <a:ext cx="1722362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 smtClean="0">
                <a:solidFill>
                  <a:srgbClr val="C00000"/>
                </a:solidFill>
              </a:rPr>
              <a:t>トマトの原産地アンデスに近い環境の愛媛県</a:t>
            </a:r>
            <a:r>
              <a:rPr kumimoji="1" lang="ja-JP" altLang="en-US" sz="1500" b="1" dirty="0" smtClean="0">
                <a:solidFill>
                  <a:srgbClr val="C00000"/>
                </a:solidFill>
              </a:rPr>
              <a:t>遊子川（標高</a:t>
            </a:r>
            <a:r>
              <a:rPr kumimoji="1" lang="en-US" altLang="ja-JP" sz="1500" b="1" dirty="0" smtClean="0">
                <a:solidFill>
                  <a:srgbClr val="C00000"/>
                </a:solidFill>
              </a:rPr>
              <a:t>700</a:t>
            </a:r>
            <a:r>
              <a:rPr kumimoji="1" lang="ja-JP" altLang="en-US" sz="1500" b="1" dirty="0" smtClean="0">
                <a:solidFill>
                  <a:srgbClr val="C00000"/>
                </a:solidFill>
              </a:rPr>
              <a:t>ｍ）</a:t>
            </a:r>
            <a:r>
              <a:rPr lang="ja-JP" altLang="en-US" sz="1500" b="1" dirty="0">
                <a:solidFill>
                  <a:srgbClr val="C00000"/>
                </a:solidFill>
              </a:rPr>
              <a:t>で減化学肥料、減農薬</a:t>
            </a:r>
            <a:r>
              <a:rPr lang="ja-JP" altLang="en-US" sz="1500" b="1" dirty="0" smtClean="0">
                <a:solidFill>
                  <a:srgbClr val="C00000"/>
                </a:solidFill>
              </a:rPr>
              <a:t>で愛情</a:t>
            </a:r>
            <a:r>
              <a:rPr lang="ja-JP" altLang="en-US" sz="1500" b="1" dirty="0">
                <a:solidFill>
                  <a:srgbClr val="C00000"/>
                </a:solidFill>
              </a:rPr>
              <a:t>たっぷりに栽培</a:t>
            </a:r>
            <a:r>
              <a:rPr lang="ja-JP" altLang="en-US" sz="1500" b="1" dirty="0" smtClean="0">
                <a:solidFill>
                  <a:srgbClr val="C00000"/>
                </a:solidFill>
              </a:rPr>
              <a:t>された桃太郎トマト</a:t>
            </a:r>
            <a:endParaRPr lang="ja-JP" altLang="en-US" sz="1500" b="1" dirty="0">
              <a:solidFill>
                <a:srgbClr val="C00000"/>
              </a:solidFill>
            </a:endParaRPr>
          </a:p>
          <a:p>
            <a:pPr algn="ctr"/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11688" y="6088496"/>
            <a:ext cx="6669360" cy="2937546"/>
          </a:xfrm>
          <a:prstGeom prst="roundRect">
            <a:avLst>
              <a:gd name="adj" fmla="val 13055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　体験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内容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☆苗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の定植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体験　　６月上旬の日曜日</a:t>
            </a:r>
            <a:endParaRPr lang="en-US" altLang="ja-JP" sz="1300" b="1" dirty="0">
              <a:solidFill>
                <a:schemeClr val="tx1"/>
              </a:solidFill>
            </a:endParaRPr>
          </a:p>
          <a:p>
            <a:r>
              <a:rPr kumimoji="1" lang="ja-JP" altLang="en-US" sz="1300" b="1" dirty="0">
                <a:solidFill>
                  <a:schemeClr val="tx1"/>
                </a:solidFill>
              </a:rPr>
              <a:t>　　　　　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　　☆収穫体験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（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３回）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８月</a:t>
            </a:r>
            <a:r>
              <a:rPr lang="ja-JP" altLang="en-US" sz="1300" b="1" dirty="0">
                <a:solidFill>
                  <a:schemeClr val="tx1"/>
                </a:solidFill>
              </a:rPr>
              <a:t>１８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日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（日）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、９月</a:t>
            </a:r>
            <a:r>
              <a:rPr lang="ja-JP" altLang="en-US" sz="1300" b="1" dirty="0">
                <a:solidFill>
                  <a:schemeClr val="tx1"/>
                </a:solidFill>
              </a:rPr>
              <a:t>１５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日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（日）、</a:t>
            </a:r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１０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月２０日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（日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）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　　　　　　　　</a:t>
            </a:r>
            <a:r>
              <a:rPr lang="en-US" altLang="ja-JP" sz="13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300" b="1" dirty="0" smtClean="0">
                <a:solidFill>
                  <a:srgbClr val="FF0000"/>
                </a:solidFill>
              </a:rPr>
              <a:t>今年から収穫体験が第３日曜日になりました。</a:t>
            </a:r>
            <a:endParaRPr kumimoji="1" lang="en-US" altLang="ja-JP" sz="1300" b="1" dirty="0" smtClean="0">
              <a:solidFill>
                <a:srgbClr val="FF0000"/>
              </a:solidFill>
            </a:endParaRPr>
          </a:p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　　　　　　　　　　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１回の収穫につき最低２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kg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保証付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。参加できない方は郵送で対応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します。　　　　　　　　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　募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　　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集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　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５０口　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１口当たり桃太郎トマト苗５株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】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複数口のご申し込み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OK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！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r>
              <a:rPr kumimoji="1" lang="ja-JP" altLang="en-US" sz="1300" b="1" dirty="0" smtClean="0">
                <a:solidFill>
                  <a:schemeClr val="tx1"/>
                </a:solidFill>
              </a:rPr>
              <a:t>　申込締切　　　５月末日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lang="ja-JP" altLang="en-US" sz="1300" b="1" dirty="0" smtClean="0">
                <a:solidFill>
                  <a:schemeClr val="tx1"/>
                </a:solidFill>
              </a:rPr>
              <a:t>　　　　　　　　　　　　　　</a:t>
            </a:r>
            <a:r>
              <a:rPr kumimoji="1" lang="en-US" altLang="ja-JP" sz="13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募集口数に達した場合、締め切らせていただきます。</a:t>
            </a:r>
            <a:endParaRPr kumimoji="1" lang="en-US" altLang="ja-JP" sz="1300" b="1" dirty="0" smtClean="0">
              <a:solidFill>
                <a:schemeClr val="tx1"/>
              </a:solidFill>
            </a:endParaRPr>
          </a:p>
          <a:p>
            <a:r>
              <a:rPr lang="ja-JP" altLang="en-US" sz="1300" b="1" dirty="0" smtClean="0">
                <a:solidFill>
                  <a:schemeClr val="tx1"/>
                </a:solidFill>
              </a:rPr>
              <a:t>　料　　　金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300" b="1" dirty="0" smtClean="0">
                <a:solidFill>
                  <a:schemeClr val="tx1"/>
                </a:solidFill>
              </a:rPr>
              <a:t>　１口　８，０００円</a:t>
            </a:r>
            <a:endParaRPr kumimoji="1" lang="en-US" altLang="ja-JP" sz="1300" b="1" dirty="0">
              <a:solidFill>
                <a:schemeClr val="tx1"/>
              </a:solidFill>
            </a:endParaRPr>
          </a:p>
          <a:p>
            <a:r>
              <a:rPr lang="ja-JP" altLang="en-US" sz="1300" b="1" dirty="0" smtClean="0">
                <a:solidFill>
                  <a:schemeClr val="tx1"/>
                </a:solidFill>
              </a:rPr>
              <a:t>　申込</a:t>
            </a:r>
            <a:r>
              <a:rPr lang="ja-JP" altLang="en-US" sz="1300" b="1" dirty="0">
                <a:solidFill>
                  <a:schemeClr val="tx1"/>
                </a:solidFill>
              </a:rPr>
              <a:t>方法　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　電話</a:t>
            </a:r>
            <a:r>
              <a:rPr lang="ja-JP" altLang="en-US" sz="1300" b="1" dirty="0">
                <a:solidFill>
                  <a:schemeClr val="tx1"/>
                </a:solidFill>
              </a:rPr>
              <a:t>、</a:t>
            </a:r>
            <a:r>
              <a:rPr lang="en-US" altLang="ja-JP" sz="1300" b="1" dirty="0">
                <a:solidFill>
                  <a:schemeClr val="tx1"/>
                </a:solidFill>
              </a:rPr>
              <a:t>FAX</a:t>
            </a:r>
            <a:r>
              <a:rPr lang="ja-JP" altLang="en-US" sz="1300" b="1" dirty="0" err="1">
                <a:solidFill>
                  <a:schemeClr val="tx1"/>
                </a:solidFill>
              </a:rPr>
              <a:t>、</a:t>
            </a:r>
            <a:r>
              <a:rPr lang="ja-JP" altLang="en-US" sz="1300" b="1" dirty="0">
                <a:solidFill>
                  <a:schemeClr val="tx1"/>
                </a:solidFill>
              </a:rPr>
              <a:t>メール等で下記担当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まで、ご申し込みください。</a:t>
            </a:r>
            <a:endParaRPr lang="en-US" altLang="ja-JP" sz="1300" b="1" dirty="0" smtClean="0">
              <a:solidFill>
                <a:schemeClr val="tx1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　　　　　　　　　　　　　　　　　　　＊裏面の申込書をご利用ください。</a:t>
            </a:r>
            <a:endParaRPr lang="en-US" altLang="ja-JP" sz="1300" b="1" dirty="0">
              <a:solidFill>
                <a:srgbClr val="FF0000"/>
              </a:solidFill>
            </a:endParaRP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　　　　　　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🏣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797-1712</a:t>
            </a:r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愛媛県西予</a:t>
            </a:r>
            <a:r>
              <a:rPr lang="ja-JP" altLang="en-US" sz="1300" b="1" dirty="0">
                <a:solidFill>
                  <a:schemeClr val="tx1"/>
                </a:solidFill>
              </a:rPr>
              <a:t>市城川町遊子谷</a:t>
            </a:r>
            <a:r>
              <a:rPr lang="en-US" altLang="ja-JP" sz="1300" b="1" dirty="0">
                <a:solidFill>
                  <a:schemeClr val="tx1"/>
                </a:solidFill>
              </a:rPr>
              <a:t>2372-1</a:t>
            </a: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　　　　　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遊子川地域活性化プロジェクトチーム（遊子川公民館内）</a:t>
            </a:r>
            <a:r>
              <a:rPr lang="ja-JP" altLang="en-US" sz="1300" b="1" dirty="0">
                <a:solidFill>
                  <a:schemeClr val="tx1"/>
                </a:solidFill>
              </a:rPr>
              <a:t>　担当：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久保田</a:t>
            </a:r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　　　　　</a:t>
            </a:r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TEL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：　０８９４－８５－０１１１　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FAX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：　０８９４－８５－０３５５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ja-JP" altLang="en-US" sz="1300" b="1" dirty="0">
                <a:solidFill>
                  <a:schemeClr val="tx1"/>
                </a:solidFill>
              </a:rPr>
              <a:t>　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　　　　　　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E-Mail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：　</a:t>
            </a:r>
            <a:r>
              <a:rPr lang="en-US" altLang="ja-JP" sz="1300" b="1" dirty="0" err="1" smtClean="0">
                <a:solidFill>
                  <a:schemeClr val="tx1"/>
                </a:solidFill>
              </a:rPr>
              <a:t>yusukawamoriagetai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＠</a:t>
            </a:r>
            <a:r>
              <a:rPr lang="en-US" altLang="ja-JP" sz="1300" b="1" dirty="0" smtClean="0">
                <a:solidFill>
                  <a:schemeClr val="tx1"/>
                </a:solidFill>
              </a:rPr>
              <a:t>gmail.com</a:t>
            </a:r>
            <a:r>
              <a:rPr lang="ja-JP" altLang="en-US" sz="1300" b="1" dirty="0" smtClean="0">
                <a:solidFill>
                  <a:schemeClr val="tx1"/>
                </a:solidFill>
              </a:rPr>
              <a:t>　</a:t>
            </a:r>
            <a:endParaRPr lang="en-US" altLang="ja-JP" sz="1300" b="1" dirty="0">
              <a:solidFill>
                <a:schemeClr val="tx1"/>
              </a:solidFill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60430" y="4484901"/>
            <a:ext cx="1466902" cy="406978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2533" y="4539757"/>
            <a:ext cx="1451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苗の定植体験</a:t>
            </a:r>
            <a:endParaRPr kumimoji="1" lang="ja-JP" altLang="en-US" sz="16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5366558" y="4484901"/>
            <a:ext cx="1363482" cy="406978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366558" y="4539190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/>
              <a:t>収穫</a:t>
            </a:r>
            <a:r>
              <a:rPr lang="ja-JP" altLang="en-US" sz="1600" b="1" dirty="0" smtClean="0"/>
              <a:t>体験３回</a:t>
            </a:r>
            <a:endParaRPr kumimoji="1" lang="ja-JP" altLang="en-US" sz="1600" b="1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8" y="5125296"/>
            <a:ext cx="1444799" cy="963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474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遊子川トマトのオーナー申込書</a:t>
            </a:r>
            <a:endParaRPr kumimoji="1" lang="ja-JP" altLang="en-US" sz="32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759340"/>
              </p:ext>
            </p:extLst>
          </p:nvPr>
        </p:nvGraphicFramePr>
        <p:xfrm>
          <a:off x="342900" y="2133600"/>
          <a:ext cx="6172200" cy="4594226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645940"/>
                <a:gridCol w="4526260"/>
              </a:tblGrid>
              <a:tr h="6344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代表者氏名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7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ご住所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〒</a:t>
                      </a:r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ご連絡先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en-US" altLang="ja-JP" b="1" dirty="0" smtClean="0"/>
                        <a:t>TEL</a:t>
                      </a:r>
                      <a:r>
                        <a:rPr kumimoji="1" lang="ja-JP" altLang="en-US" b="1" dirty="0" smtClean="0"/>
                        <a:t>：　　　　　　－　　　　　　－</a:t>
                      </a:r>
                      <a:endParaRPr kumimoji="1" lang="en-US" altLang="ja-JP" b="1" dirty="0" smtClean="0"/>
                    </a:p>
                    <a:p>
                      <a:pPr algn="l"/>
                      <a:endParaRPr kumimoji="1" lang="en-US" altLang="ja-JP" b="1" dirty="0" smtClean="0"/>
                    </a:p>
                    <a:p>
                      <a:pPr algn="l"/>
                      <a:r>
                        <a:rPr kumimoji="1" lang="en-US" altLang="ja-JP" b="1" dirty="0" smtClean="0"/>
                        <a:t>FAX:</a:t>
                      </a:r>
                      <a:r>
                        <a:rPr kumimoji="1" lang="ja-JP" altLang="en-US" b="1" dirty="0" smtClean="0"/>
                        <a:t>　　　　　　 －　　　　　　－</a:t>
                      </a:r>
                      <a:endParaRPr kumimoji="1" lang="en-US" altLang="ja-JP" b="1" dirty="0" smtClean="0"/>
                    </a:p>
                    <a:p>
                      <a:pPr algn="l"/>
                      <a:endParaRPr kumimoji="1" lang="en-US" altLang="ja-JP" b="1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メールアドレス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44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/>
                        <a:t>申込口数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b="1" dirty="0" smtClean="0"/>
                        <a:t>　　　　　　　　　　　　　　　　　口</a:t>
                      </a:r>
                      <a:endParaRPr kumimoji="1" lang="ja-JP" alt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79351" y="7758643"/>
            <a:ext cx="614599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1.</a:t>
            </a:r>
            <a:r>
              <a:rPr kumimoji="1" lang="ja-JP" altLang="en-US" sz="1050" dirty="0" smtClean="0"/>
              <a:t>個人情報の管理</a:t>
            </a:r>
            <a:endParaRPr kumimoji="1" lang="en-US" altLang="ja-JP" sz="1050" dirty="0" smtClean="0"/>
          </a:p>
          <a:p>
            <a:r>
              <a:rPr lang="ja-JP" altLang="en-US" sz="1050" dirty="0" smtClean="0"/>
              <a:t>　当会は、個人情報を正確かつ最新の状態に保ち、個人情報への不正アクセス、紛失、破損、改ざん、漏えい等を防止するため、安全対策を実施し、個人情報の厳重な管理を行います。</a:t>
            </a:r>
            <a:endParaRPr lang="en-US" altLang="ja-JP" sz="1050" dirty="0" smtClean="0"/>
          </a:p>
          <a:p>
            <a:r>
              <a:rPr lang="en-US" altLang="ja-JP" sz="1050" dirty="0"/>
              <a:t>2</a:t>
            </a:r>
            <a:r>
              <a:rPr lang="en-US" altLang="ja-JP" sz="1050" dirty="0" smtClean="0"/>
              <a:t>.</a:t>
            </a:r>
            <a:r>
              <a:rPr lang="ja-JP" altLang="en-US" sz="1050" dirty="0" smtClean="0"/>
              <a:t>個人情報の利用目的</a:t>
            </a:r>
            <a:endParaRPr lang="en-US" altLang="ja-JP" sz="1050" dirty="0" smtClean="0"/>
          </a:p>
          <a:p>
            <a:r>
              <a:rPr lang="ja-JP" altLang="en-US" sz="1050" dirty="0"/>
              <a:t>　</a:t>
            </a:r>
            <a:r>
              <a:rPr lang="ja-JP" altLang="en-US" sz="1050" dirty="0" smtClean="0"/>
              <a:t>オーナー制度に申込みいただいた個人情報は、当会からのご連絡や事業のご案内、そしてご質問に対する回答として、電子メールや資料の送付に利用します。</a:t>
            </a:r>
            <a:endParaRPr lang="en-US" altLang="ja-JP" sz="105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6632" y="6898322"/>
            <a:ext cx="6669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→申込受理後、振込口座、体験イベントの案内を送付させていただきます。</a:t>
            </a:r>
            <a:endParaRPr kumimoji="1" lang="en-US" altLang="ja-JP" sz="1400" dirty="0" smtClean="0"/>
          </a:p>
          <a:p>
            <a:endParaRPr kumimoji="1" lang="en-US" altLang="ja-JP" sz="1200" dirty="0" smtClean="0"/>
          </a:p>
          <a:p>
            <a:r>
              <a:rPr kumimoji="1" lang="ja-JP" altLang="en-US" b="1" dirty="0" smtClean="0">
                <a:solidFill>
                  <a:srgbClr val="FF0000"/>
                </a:solidFill>
              </a:rPr>
              <a:t>　　　　　　　　　　　　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申込締切：</a:t>
            </a:r>
            <a:r>
              <a:rPr lang="ja-JP" altLang="en-US" b="1" u="sng" dirty="0" smtClean="0">
                <a:solidFill>
                  <a:srgbClr val="FF0000"/>
                </a:solidFill>
              </a:rPr>
              <a:t>５</a:t>
            </a:r>
            <a:r>
              <a:rPr kumimoji="1" lang="ja-JP" altLang="en-US" b="1" u="sng" dirty="0" smtClean="0">
                <a:solidFill>
                  <a:srgbClr val="FF0000"/>
                </a:solidFill>
              </a:rPr>
              <a:t>月末（先着順）</a:t>
            </a:r>
            <a:endParaRPr kumimoji="1" lang="en-US" altLang="ja-JP" b="1" u="sng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25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86</Words>
  <Application>Microsoft Office PowerPoint</Application>
  <PresentationFormat>画面に合わせる (4:3)</PresentationFormat>
  <Paragraphs>38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遊子川トマトのオーナー申込書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久保田　学</cp:lastModifiedBy>
  <cp:revision>44</cp:revision>
  <cp:lastPrinted>2019-02-06T08:37:08Z</cp:lastPrinted>
  <dcterms:created xsi:type="dcterms:W3CDTF">2017-01-16T03:13:37Z</dcterms:created>
  <dcterms:modified xsi:type="dcterms:W3CDTF">2019-03-25T09:21:00Z</dcterms:modified>
</cp:coreProperties>
</file>